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91" r:id="rId12"/>
    <p:sldId id="592" r:id="rId13"/>
    <p:sldId id="539" r:id="rId14"/>
    <p:sldId id="540" r:id="rId15"/>
    <p:sldId id="594" r:id="rId16"/>
    <p:sldId id="541" r:id="rId17"/>
    <p:sldId id="543" r:id="rId18"/>
    <p:sldId id="593" r:id="rId19"/>
    <p:sldId id="542" r:id="rId20"/>
    <p:sldId id="544" r:id="rId21"/>
    <p:sldId id="545" r:id="rId22"/>
    <p:sldId id="547" r:id="rId23"/>
    <p:sldId id="546" r:id="rId24"/>
    <p:sldId id="548" r:id="rId25"/>
    <p:sldId id="549" r:id="rId26"/>
    <p:sldId id="550" r:id="rId27"/>
    <p:sldId id="551" r:id="rId28"/>
    <p:sldId id="578" r:id="rId29"/>
    <p:sldId id="553" r:id="rId30"/>
    <p:sldId id="538" r:id="rId31"/>
    <p:sldId id="595" r:id="rId32"/>
    <p:sldId id="556" r:id="rId33"/>
    <p:sldId id="562" r:id="rId34"/>
    <p:sldId id="564" r:id="rId35"/>
    <p:sldId id="555" r:id="rId36"/>
    <p:sldId id="536" r:id="rId37"/>
    <p:sldId id="557" r:id="rId38"/>
    <p:sldId id="558" r:id="rId39"/>
    <p:sldId id="559" r:id="rId40"/>
    <p:sldId id="580" r:id="rId41"/>
    <p:sldId id="560" r:id="rId42"/>
    <p:sldId id="561" r:id="rId43"/>
    <p:sldId id="589" r:id="rId44"/>
    <p:sldId id="565" r:id="rId45"/>
    <p:sldId id="581" r:id="rId46"/>
    <p:sldId id="586" r:id="rId47"/>
    <p:sldId id="567" r:id="rId48"/>
    <p:sldId id="569" r:id="rId49"/>
    <p:sldId id="590" r:id="rId50"/>
    <p:sldId id="582" r:id="rId51"/>
    <p:sldId id="535" r:id="rId52"/>
    <p:sldId id="570" r:id="rId53"/>
    <p:sldId id="571" r:id="rId54"/>
    <p:sldId id="552" r:id="rId55"/>
    <p:sldId id="583" r:id="rId56"/>
    <p:sldId id="573" r:id="rId57"/>
    <p:sldId id="572" r:id="rId58"/>
    <p:sldId id="574" r:id="rId59"/>
    <p:sldId id="584" r:id="rId60"/>
    <p:sldId id="576" r:id="rId61"/>
    <p:sldId id="52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22" autoAdjust="0"/>
  </p:normalViewPr>
  <p:slideViewPr>
    <p:cSldViewPr>
      <p:cViewPr varScale="1">
        <p:scale>
          <a:sx n="72" d="100"/>
          <a:sy n="72" d="100"/>
        </p:scale>
        <p:origin x="176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8.xml"/><Relationship Id="rId7" Type="http://schemas.openxmlformats.org/officeDocument/2006/relationships/image" Target="../media/image2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50.png"/><Relationship Id="rId10" Type="http://schemas.openxmlformats.org/officeDocument/2006/relationships/image" Target="../media/image28.gi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18.xml"/><Relationship Id="rId7" Type="http://schemas.openxmlformats.org/officeDocument/2006/relationships/image" Target="../media/image5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5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0D593D4-A6BB-4681-B47D-8A3CDC2D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662808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5B5807D3-6443-47DA-93FA-3AFF0CBA5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1432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6F3F0-219B-4892-AD6E-883BB72E9D34}"/>
              </a:ext>
            </a:extLst>
          </p:cNvPr>
          <p:cNvSpPr/>
          <p:nvPr/>
        </p:nvSpPr>
        <p:spPr>
          <a:xfrm>
            <a:off x="129250" y="2345249"/>
            <a:ext cx="7696200" cy="328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6BAF0-5DCA-433C-9AB5-2561FD8A4B5D}"/>
              </a:ext>
            </a:extLst>
          </p:cNvPr>
          <p:cNvSpPr/>
          <p:nvPr/>
        </p:nvSpPr>
        <p:spPr>
          <a:xfrm>
            <a:off x="129250" y="3429000"/>
            <a:ext cx="769620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3807-DEE2-450F-BDDB-169563EE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common approach is using the symmetric 1</a:t>
            </a:r>
            <a:r>
              <a:rPr lang="en-US" baseline="30000" dirty="0"/>
              <a:t>st</a:t>
            </a:r>
            <a:r>
              <a:rPr lang="en-US" dirty="0"/>
              <a:t> derivative: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it’s written in a discrete form?</a:t>
            </a:r>
          </a:p>
        </p:txBody>
      </p:sp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5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  <a:p>
            <a:pPr lvl="1"/>
            <a:r>
              <a:rPr lang="en-US" dirty="0"/>
              <a:t>Let’s use this convention in the below derivation.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990600" cy="993775"/>
            <a:chOff x="5792057" y="2435225"/>
            <a:chExt cx="99060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990600" cy="993775"/>
              <a:chOff x="3828" y="1788"/>
              <a:chExt cx="624" cy="626"/>
            </a:xfrm>
          </p:grpSpPr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E022CB2C-7CA9-4754-AAFD-A3DF8D13CC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624" cy="626"/>
                <a:chOff x="3828" y="1788"/>
                <a:chExt cx="624" cy="626"/>
              </a:xfrm>
            </p:grpSpPr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01B69690-7D9D-4008-A22F-13EEA131B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828" y="1788"/>
                  <a:ext cx="624" cy="62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564DFD88-1CC1-4DBB-A29E-FC78477954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1" y="1862"/>
                  <a:ext cx="194" cy="21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35ACC0-AA67-411E-93AA-46D8A3B765E2}"/>
              </a:ext>
            </a:extLst>
          </p:cNvPr>
          <p:cNvSpPr/>
          <p:nvPr/>
        </p:nvSpPr>
        <p:spPr>
          <a:xfrm>
            <a:off x="152400" y="3728977"/>
            <a:ext cx="836692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07BDB8-6DCF-4332-8C41-7B742DD946EC}"/>
                  </a:ext>
                </a:extLst>
              </p:cNvPr>
              <p:cNvSpPr txBox="1"/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=[+,−]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07BDB8-6DCF-4332-8C41-7B742DD94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6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45E289-4BAE-4061-A957-5200E23F35AC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990600" cy="993775"/>
            <a:chOff x="5792057" y="2435225"/>
            <a:chExt cx="99060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990600" cy="993775"/>
              <a:chOff x="3828" y="1788"/>
              <a:chExt cx="624" cy="626"/>
            </a:xfrm>
          </p:grpSpPr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E022CB2C-7CA9-4754-AAFD-A3DF8D13CC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624" cy="626"/>
                <a:chOff x="3828" y="1788"/>
                <a:chExt cx="624" cy="626"/>
              </a:xfrm>
            </p:grpSpPr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01B69690-7D9D-4008-A22F-13EEA131B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828" y="1788"/>
                  <a:ext cx="624" cy="62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564DFD88-1CC1-4DBB-A29E-FC78477954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1" y="1862"/>
                  <a:ext cx="194" cy="21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12">
            <a:extLst>
              <a:ext uri="{FF2B5EF4-FFF2-40B4-BE49-F238E27FC236}">
                <a16:creationId xmlns:a16="http://schemas.microsoft.com/office/drawing/2014/main" id="{7837420F-EF40-4538-85E8-F4A5A907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F1998BBB-6D5E-47DB-B516-F07DCC4B6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38A8A9DF-6C78-4C4F-A8F3-39B13191D63F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34" name="Rectangle 18">
              <a:extLst>
                <a:ext uri="{FF2B5EF4-FFF2-40B4-BE49-F238E27FC236}">
                  <a16:creationId xmlns:a16="http://schemas.microsoft.com/office/drawing/2014/main" id="{5888BF38-04E5-4522-BB28-25E776F3A7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Line 19">
              <a:extLst>
                <a:ext uri="{FF2B5EF4-FFF2-40B4-BE49-F238E27FC236}">
                  <a16:creationId xmlns:a16="http://schemas.microsoft.com/office/drawing/2014/main" id="{564C287B-0ED9-4EC0-8772-7153DFB26D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22BF0AD5-98A8-4880-A53C-39F377441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14">
            <a:extLst>
              <a:ext uri="{FF2B5EF4-FFF2-40B4-BE49-F238E27FC236}">
                <a16:creationId xmlns:a16="http://schemas.microsoft.com/office/drawing/2014/main" id="{355A7ADD-0D43-4AD5-A83B-C338705DE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8A62C0-355C-4F79-BB9B-81004ADD319A}"/>
                  </a:ext>
                </a:extLst>
              </p:cNvPr>
              <p:cNvSpPr txBox="1"/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=[+,−]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8A62C0-355C-4F79-BB9B-81004ADD3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because of the inversed y direction.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unlike regular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which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9" y="1292755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9767"/>
            <a:ext cx="44703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6352" y="1087284"/>
            <a:ext cx="6056095" cy="537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4E94C-8EEF-401F-893D-8D19BC87453F}"/>
              </a:ext>
            </a:extLst>
          </p:cNvPr>
          <p:cNvSpPr txBox="1"/>
          <p:nvPr/>
        </p:nvSpPr>
        <p:spPr>
          <a:xfrm>
            <a:off x="1524000" y="681965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Original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/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/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/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find maximum of derivative in noisy environment?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0C3A11D7-A367-490B-859A-3654D847A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A9A170B-15FE-4022-94E0-A36C9AC5C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 (as a kind of directional mean).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>
                <a:highlight>
                  <a:srgbClr val="FFFF00"/>
                </a:highlight>
              </a:rPr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practice: </a:t>
            </a:r>
            <a:r>
              <a:rPr lang="en-US" dirty="0"/>
              <a:t>this approach is very susceptible to noise!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the 2</a:t>
            </a:r>
            <a:r>
              <a:rPr lang="en-US" baseline="30000" dirty="0"/>
              <a:t>nd</a:t>
            </a:r>
            <a:r>
              <a:rPr lang="en-US" dirty="0"/>
              <a:t> derivative of the Gaussian (Laplacian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signal;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40257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322944"/>
            <a:chOff x="949339" y="1159083"/>
            <a:chExt cx="10258425" cy="5817356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Laplace filter"/>
                <p:cNvSpPr/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sz="2400" b="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blipFill>
                  <a:blip r:embed="rId3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aplace filter"/>
            <p:cNvSpPr/>
            <p:nvPr/>
          </p:nvSpPr>
          <p:spPr>
            <a:xfrm>
              <a:off x="6157925" y="6106097"/>
              <a:ext cx="5049839" cy="870342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  <a:latin typeface="+mj-lt"/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 derivative gaussian filter</a:t>
              </a: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4311309"/>
            <a:chOff x="1193800" y="1657348"/>
            <a:chExt cx="9797257" cy="4836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Laplace filter"/>
                <p:cNvSpPr/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blipFill>
                  <a:blip r:embed="rId2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aplace filter"/>
            <p:cNvSpPr/>
            <p:nvPr/>
          </p:nvSpPr>
          <p:spPr>
            <a:xfrm>
              <a:off x="6123871" y="5600845"/>
              <a:ext cx="4845051" cy="89347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</a:rPr>
                <a:t> derivative gaussian filter</a:t>
              </a: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3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  <p:pic>
        <p:nvPicPr>
          <p:cNvPr id="16386" name="Picture 2" descr="Hysteresis Thresholding">
            <a:extLst>
              <a:ext uri="{FF2B5EF4-FFF2-40B4-BE49-F238E27FC236}">
                <a16:creationId xmlns:a16="http://schemas.microsoft.com/office/drawing/2014/main" id="{1BBAC846-25B9-439D-80B8-8BF791C5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11771"/>
            <a:ext cx="5505450" cy="32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1986, cited 33000 </a:t>
            </a:r>
            <a:r>
              <a:rPr lang="en-US"/>
              <a:t>times until 2019):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filters- frequency representation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20"/>
          <a:stretch/>
        </p:blipFill>
        <p:spPr>
          <a:xfrm>
            <a:off x="0" y="2209800"/>
            <a:ext cx="6239829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39E702-6EFB-4DD9-8432-DB8C5A041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91" b="48369"/>
          <a:stretch/>
        </p:blipFill>
        <p:spPr>
          <a:xfrm>
            <a:off x="6341742" y="2209800"/>
            <a:ext cx="2802258" cy="322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0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5" name="Object 7">
                          <a:extLst>
                            <a:ext uri="{FF2B5EF4-FFF2-40B4-BE49-F238E27FC236}">
                              <a16:creationId xmlns:a16="http://schemas.microsoft.com/office/drawing/2014/main" id="{EE9C46E3-A287-4238-98DF-ED793DD6F9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Or- 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result: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3524</TotalTime>
  <Words>2708</Words>
  <Application>Microsoft Office PowerPoint</Application>
  <PresentationFormat>On-screen Show (4:3)</PresentationFormat>
  <Paragraphs>519</Paragraphs>
  <Slides>61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Gill Sans</vt:lpstr>
      <vt:lpstr>Times New Roman</vt:lpstr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Deriving the derivative</vt:lpstr>
      <vt:lpstr>Deriving the derivative</vt:lpstr>
      <vt:lpstr>1st derivative filter</vt:lpstr>
      <vt:lpstr>Symmetric 1st derivative</vt:lpstr>
      <vt:lpstr>Symmetric 1st derivative</vt:lpstr>
      <vt:lpstr>Y direction</vt:lpstr>
      <vt:lpstr>Image gradient</vt:lpstr>
      <vt:lpstr>Image gradient</vt:lpstr>
      <vt:lpstr>Gradient direction</vt:lpstr>
      <vt:lpstr>Image gradient example</vt:lpstr>
      <vt:lpstr>Noise effects </vt:lpstr>
      <vt:lpstr>Solution 1: Prewitt filter</vt:lpstr>
      <vt:lpstr>Solution 2: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Naïve approach: 2nd derivative</vt:lpstr>
      <vt:lpstr>A better approach: 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Edge filters- frequency representation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yoni chechik</cp:lastModifiedBy>
  <cp:revision>122</cp:revision>
  <dcterms:created xsi:type="dcterms:W3CDTF">2006-08-16T00:00:00Z</dcterms:created>
  <dcterms:modified xsi:type="dcterms:W3CDTF">2020-11-06T21:22:26Z</dcterms:modified>
</cp:coreProperties>
</file>